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82" r:id="rId3"/>
    <p:sldId id="380" r:id="rId4"/>
    <p:sldId id="381" r:id="rId5"/>
    <p:sldId id="382" r:id="rId6"/>
    <p:sldId id="383" r:id="rId7"/>
    <p:sldId id="385" r:id="rId8"/>
    <p:sldId id="384" r:id="rId9"/>
    <p:sldId id="389" r:id="rId10"/>
    <p:sldId id="386" r:id="rId11"/>
    <p:sldId id="374" r:id="rId12"/>
    <p:sldId id="375" r:id="rId13"/>
    <p:sldId id="387" r:id="rId14"/>
    <p:sldId id="388" r:id="rId15"/>
    <p:sldId id="390" r:id="rId16"/>
    <p:sldId id="391" r:id="rId17"/>
    <p:sldId id="376" r:id="rId18"/>
    <p:sldId id="377" r:id="rId19"/>
    <p:sldId id="379" r:id="rId20"/>
    <p:sldId id="392" r:id="rId21"/>
    <p:sldId id="393" r:id="rId22"/>
    <p:sldId id="394" r:id="rId23"/>
    <p:sldId id="395" r:id="rId24"/>
    <p:sldId id="396" r:id="rId25"/>
    <p:sldId id="397" r:id="rId26"/>
    <p:sldId id="398" r:id="rId27"/>
    <p:sldId id="399" r:id="rId28"/>
    <p:sldId id="402" r:id="rId29"/>
    <p:sldId id="400" r:id="rId30"/>
    <p:sldId id="325" r:id="rId31"/>
    <p:sldId id="378" r:id="rId32"/>
  </p:sldIdLst>
  <p:sldSz cx="9144000" cy="5143500" type="screen16x9"/>
  <p:notesSz cx="6858000" cy="9144000"/>
  <p:embeddedFontLst>
    <p:embeddedFont>
      <p:font typeface="Nixie One" panose="020B0604020202020204" charset="0"/>
      <p:regular r:id="rId34"/>
    </p:embeddedFont>
    <p:embeddedFont>
      <p:font typeface="Roboto Slab" panose="020B0604020202020204" charset="0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5A68"/>
    <a:srgbClr val="114454"/>
    <a:srgbClr val="A7A7A7"/>
    <a:srgbClr val="165751"/>
    <a:srgbClr val="94BF6E"/>
    <a:srgbClr val="87AF64"/>
    <a:srgbClr val="6FB6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9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d36154fc_19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cd36154fc_19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80217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4288500"/>
            <a:ext cx="9144000" cy="2475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0" y="500626"/>
            <a:ext cx="9144000" cy="38241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4493605"/>
            <a:ext cx="9144000" cy="1182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0" y="4584075"/>
            <a:ext cx="9144000" cy="5595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685800" y="2601425"/>
            <a:ext cx="5810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5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w="9525" cap="flat" cmpd="sng">
            <a:solidFill>
              <a:srgbClr val="18637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>
              <a:spcBef>
                <a:spcPts val="600"/>
              </a:spcBef>
              <a:spcAft>
                <a:spcPts val="0"/>
              </a:spcAft>
              <a:buSzPts val="2800"/>
              <a:buChar char="▪"/>
              <a:defRPr sz="2800"/>
            </a:lvl1pPr>
            <a:lvl2pPr marL="914400" lvl="1" indent="-406400">
              <a:spcBef>
                <a:spcPts val="0"/>
              </a:spcBef>
              <a:spcAft>
                <a:spcPts val="0"/>
              </a:spcAft>
              <a:buSzPts val="2800"/>
              <a:buChar char="▫"/>
              <a:defRPr sz="2800"/>
            </a:lvl2pPr>
            <a:lvl3pPr marL="1371600" lvl="2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marL="1828800" lvl="3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marL="2286000" lvl="4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marL="2743200" lvl="5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marL="3200400" lvl="6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marL="3657600" lvl="7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marL="4114800" lvl="8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4113600" y="2878750"/>
            <a:ext cx="4505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4113600" y="3983050"/>
            <a:ext cx="4505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sz="1800" b="1">
                <a:solidFill>
                  <a:srgbClr val="94BF6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sz="1800" b="1">
                <a:solidFill>
                  <a:srgbClr val="94BF6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sz="1800" b="1">
                <a:solidFill>
                  <a:srgbClr val="94BF6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0" y="4288499"/>
            <a:ext cx="3474300" cy="2475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0" y="0"/>
            <a:ext cx="34743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0" y="500626"/>
            <a:ext cx="3474300" cy="38241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4493604"/>
            <a:ext cx="3474300" cy="1182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0" y="4584075"/>
            <a:ext cx="3474300" cy="5595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86" name="Google Shape;86;p10"/>
          <p:cNvSpPr/>
          <p:nvPr/>
        </p:nvSpPr>
        <p:spPr>
          <a:xfrm>
            <a:off x="0" y="500625"/>
            <a:ext cx="247200" cy="10587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0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0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0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0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751933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114454"/>
              </a:buClr>
              <a:buSzPts val="3000"/>
              <a:buFont typeface="Nixie One" panose="02000503080000020004"/>
              <a:buChar char="▪"/>
              <a:defRPr sz="3000">
                <a:solidFill>
                  <a:srgbClr val="114454"/>
                </a:solidFill>
                <a:latin typeface="Nixie One" panose="02000503080000020004"/>
                <a:ea typeface="Nixie One" panose="02000503080000020004"/>
                <a:cs typeface="Nixie One" panose="02000503080000020004"/>
                <a:sym typeface="Nixie One" panose="02000503080000020004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2400"/>
              <a:buFont typeface="Nixie One" panose="02000503080000020004"/>
              <a:buChar char="▫"/>
              <a:defRPr sz="2400">
                <a:solidFill>
                  <a:srgbClr val="114454"/>
                </a:solidFill>
                <a:latin typeface="Nixie One" panose="02000503080000020004"/>
                <a:ea typeface="Nixie One" panose="02000503080000020004"/>
                <a:cs typeface="Nixie One" panose="02000503080000020004"/>
                <a:sym typeface="Nixie One" panose="02000503080000020004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2400"/>
              <a:buFont typeface="Nixie One" panose="02000503080000020004"/>
              <a:buChar char="■"/>
              <a:defRPr sz="2400">
                <a:solidFill>
                  <a:srgbClr val="114454"/>
                </a:solidFill>
                <a:latin typeface="Nixie One" panose="02000503080000020004"/>
                <a:ea typeface="Nixie One" panose="02000503080000020004"/>
                <a:cs typeface="Nixie One" panose="02000503080000020004"/>
                <a:sym typeface="Nixie One" panose="02000503080000020004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 panose="02000503080000020004"/>
              <a:buChar char="●"/>
              <a:defRPr sz="1800">
                <a:solidFill>
                  <a:srgbClr val="114454"/>
                </a:solidFill>
                <a:latin typeface="Nixie One" panose="02000503080000020004"/>
                <a:ea typeface="Nixie One" panose="02000503080000020004"/>
                <a:cs typeface="Nixie One" panose="02000503080000020004"/>
                <a:sym typeface="Nixie One" panose="02000503080000020004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 panose="02000503080000020004"/>
              <a:buChar char="○"/>
              <a:defRPr sz="1800">
                <a:solidFill>
                  <a:srgbClr val="114454"/>
                </a:solidFill>
                <a:latin typeface="Nixie One" panose="02000503080000020004"/>
                <a:ea typeface="Nixie One" panose="02000503080000020004"/>
                <a:cs typeface="Nixie One" panose="02000503080000020004"/>
                <a:sym typeface="Nixie One" panose="02000503080000020004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 panose="02000503080000020004"/>
              <a:buChar char="■"/>
              <a:defRPr sz="1800">
                <a:solidFill>
                  <a:srgbClr val="114454"/>
                </a:solidFill>
                <a:latin typeface="Nixie One" panose="02000503080000020004"/>
                <a:ea typeface="Nixie One" panose="02000503080000020004"/>
                <a:cs typeface="Nixie One" panose="02000503080000020004"/>
                <a:sym typeface="Nixie One" panose="02000503080000020004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 panose="02000503080000020004"/>
              <a:buChar char="●"/>
              <a:defRPr sz="1800">
                <a:solidFill>
                  <a:srgbClr val="114454"/>
                </a:solidFill>
                <a:latin typeface="Nixie One" panose="02000503080000020004"/>
                <a:ea typeface="Nixie One" panose="02000503080000020004"/>
                <a:cs typeface="Nixie One" panose="02000503080000020004"/>
                <a:sym typeface="Nixie One" panose="02000503080000020004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 panose="02000503080000020004"/>
              <a:buChar char="○"/>
              <a:defRPr sz="1800">
                <a:solidFill>
                  <a:srgbClr val="114454"/>
                </a:solidFill>
                <a:latin typeface="Nixie One" panose="02000503080000020004"/>
                <a:ea typeface="Nixie One" panose="02000503080000020004"/>
                <a:cs typeface="Nixie One" panose="02000503080000020004"/>
                <a:sym typeface="Nixie One" panose="02000503080000020004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 panose="02000503080000020004"/>
              <a:buChar char="■"/>
              <a:defRPr sz="1800">
                <a:solidFill>
                  <a:srgbClr val="114454"/>
                </a:solidFill>
                <a:latin typeface="Nixie One" panose="02000503080000020004"/>
                <a:ea typeface="Nixie One" panose="02000503080000020004"/>
                <a:cs typeface="Nixie One" panose="02000503080000020004"/>
                <a:sym typeface="Nixie One" panose="02000503080000020004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6"/>
          <p:cNvSpPr txBox="1"/>
          <p:nvPr/>
        </p:nvSpPr>
        <p:spPr>
          <a:xfrm>
            <a:off x="46990" y="705802"/>
            <a:ext cx="910336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 CÁO ĐỒ ÁN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  <a:p>
            <a:pPr algn="ctr"/>
            <a:r>
              <a:rPr lang="en-US" sz="36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HỌC SÂU VÀ ỨNG DỤNG</a:t>
            </a:r>
            <a:endParaRPr lang="en-US" sz="3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3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 TÀI :MONITOR SOCIAL DISTANCING</a:t>
            </a:r>
          </a:p>
        </p:txBody>
      </p:sp>
      <p:sp>
        <p:nvSpPr>
          <p:cNvPr id="8" name="Text Box 7"/>
          <p:cNvSpPr txBox="1"/>
          <p:nvPr/>
        </p:nvSpPr>
        <p:spPr>
          <a:xfrm>
            <a:off x="788670" y="3607753"/>
            <a:ext cx="756666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Giáo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phụ</a:t>
            </a:r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trách</a:t>
            </a:r>
            <a:r>
              <a:rPr 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Nguyễn Vinh Tiệp</a:t>
            </a:r>
            <a:endParaRPr lang="en-US" sz="24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       </a:t>
            </a:r>
          </a:p>
        </p:txBody>
      </p:sp>
      <p:pic>
        <p:nvPicPr>
          <p:cNvPr id="4" name="Picture 3" descr="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6535" y="36830"/>
            <a:ext cx="1258570" cy="104267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B4A7F-27FA-4514-82FD-E1A2468CF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GIẢI QUYẾT BÀI TOÁN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74F97F-521B-4F51-8E00-3A1984A4E5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58621-973F-456B-8F4A-DB22FC3625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10</a:t>
            </a:fld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DCD77B3-0DDD-43E2-8EF2-D1E7BE443B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75" y="-50900"/>
            <a:ext cx="8343327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324262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CHI TIẾT CÁC BƯỚC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Lấy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7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+4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Roi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+3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dấu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200 cm so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11</a:t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Minh họa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0118" y="1433830"/>
            <a:ext cx="7958137" cy="3631089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024" y="530725"/>
            <a:ext cx="3425975" cy="1028700"/>
          </a:xfrm>
        </p:spPr>
        <p:txBody>
          <a:bodyPr/>
          <a:lstStyle/>
          <a:p>
            <a:pPr marL="5080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PERSPECTIVE TRANSFORM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0800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vấn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Occlusion.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13</a:t>
            </a:fld>
            <a:endParaRPr lang="en-GB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497DCD-5267-4433-BC79-26A4E958AF0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52479" y="2450307"/>
            <a:ext cx="6639039" cy="2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942136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E74E5-04FC-4E12-9888-1F5995685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24" y="530725"/>
            <a:ext cx="3425975" cy="10287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PERSPECTIVE TRANSFORM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94BF9C-8217-445E-BDFC-7F8700CED2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cùng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pixel)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càng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gần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camera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càng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D7EAD2-9187-4984-B570-A309ED9A72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14</a:t>
            </a:fld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411A03-0C2B-4AF6-84C5-1BC2245848C8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146023" y="2571750"/>
            <a:ext cx="7765747" cy="2434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474376"/>
      </p:ext>
    </p:extLst>
  </p:cSld>
  <p:clrMapOvr>
    <a:masterClrMapping/>
  </p:clrMapOvr>
  <p:transition>
    <p:fade thruBlk="1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49CA4-66BF-4629-B12D-17E3C4709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BE7228-333C-4248-96A6-FDC03C3B03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7EAA74-ADDA-43E9-A543-5437B88EC2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15</a:t>
            </a:fld>
            <a:endParaRPr lang="en-GB"/>
          </a:p>
        </p:txBody>
      </p: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595EA1BC-10BF-44F8-8C70-7792DF40CE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" y="530725"/>
            <a:ext cx="9144000" cy="461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031916"/>
      </p:ext>
    </p:extLst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B3E3D-80FD-41D4-A428-F03157252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24" y="530725"/>
            <a:ext cx="3425975" cy="1028700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PERSPECTIVE TRANSFORM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8ECB4C-19BE-4891-BFFE-6CD4436223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trận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2D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Real-World: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CF6706-5BC9-4482-A59C-76BFDD64B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16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01B787C-8009-40B2-B4EE-36D681577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8362" y="3045618"/>
            <a:ext cx="47244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647695"/>
      </p:ext>
    </p:extLst>
  </p:cSld>
  <p:clrMapOvr>
    <a:masterClrMapping/>
  </p:clrMapOvr>
  <p:transition>
    <p:fade thruBlk="1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Perspective transform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17</a:t>
            </a:fld>
            <a:endParaRPr lang="en-GB"/>
          </a:p>
        </p:txBody>
      </p:sp>
      <p:pic>
        <p:nvPicPr>
          <p:cNvPr id="6" name="Hình ảnh 5" descr="Ảnh có chứa văn bản, trong nhà, thiết bị điện tử, màn hình&#10;&#10;Mô tả được tạo tự động">
            <a:extLst>
              <a:ext uri="{FF2B5EF4-FFF2-40B4-BE49-F238E27FC236}">
                <a16:creationId xmlns:a16="http://schemas.microsoft.com/office/drawing/2014/main" id="{670730FE-80DA-486D-9873-187920A1A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494" y="1688012"/>
            <a:ext cx="5082286" cy="3192281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Chuyển đổi qua bird-eye-view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18</a:t>
            </a:fld>
            <a:endParaRPr lang="en-GB"/>
          </a:p>
        </p:txBody>
      </p:sp>
      <p:pic>
        <p:nvPicPr>
          <p:cNvPr id="6" name="Hình ảnh 5" descr="Ảnh có chứa xanh lục&#10;&#10;Mô tả được tạo tự động">
            <a:extLst>
              <a:ext uri="{FF2B5EF4-FFF2-40B4-BE49-F238E27FC236}">
                <a16:creationId xmlns:a16="http://schemas.microsoft.com/office/drawing/2014/main" id="{AD1C7DCC-420A-4682-B242-59C50F7539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7398" y="1780271"/>
            <a:ext cx="4137883" cy="3201129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ĐÁNH 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GIÁ MÔ HÌNH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AP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Mean Absolute Error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19</a:t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THÀNH VIÊN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76750" y="1670050"/>
            <a:ext cx="4591050" cy="3149600"/>
          </a:xfrm>
        </p:spPr>
        <p:txBody>
          <a:bodyPr/>
          <a:lstStyle/>
          <a:p>
            <a:pPr marL="50800" indent="0">
              <a:buNone/>
            </a:pPr>
            <a:endParaRPr lang="en-US" sz="22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Lê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Phước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Đạt-18520017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Hoàng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Dũng -18520632</a:t>
            </a:r>
          </a:p>
          <a:p>
            <a:pPr algn="just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Lê Cao Hưng-17520539</a:t>
            </a:r>
          </a:p>
          <a:p>
            <a:pPr marL="50800" indent="0">
              <a:buNone/>
            </a:pPr>
            <a:endParaRPr lang="en-US" sz="22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0800" indent="0">
              <a:buNone/>
            </a:pPr>
            <a:endParaRPr lang="en-US" sz="2200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800" smtClean="0"/>
              <a:t>2</a:t>
            </a:fld>
            <a:endParaRPr lang="en-GB" sz="1800" dirty="0"/>
          </a:p>
        </p:txBody>
      </p:sp>
      <p:sp>
        <p:nvSpPr>
          <p:cNvPr id="6" name="TextBox 5"/>
          <p:cNvSpPr txBox="1"/>
          <p:nvPr/>
        </p:nvSpPr>
        <p:spPr>
          <a:xfrm>
            <a:off x="645218" y="2396081"/>
            <a:ext cx="3609109" cy="52197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NHÓM 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DF8CC7BA-6263-40B7-8E3F-0360D3AB3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ĐỘ ĐO AP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0565C457-D245-493D-9224-1A5638D168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00312" y="1760132"/>
            <a:ext cx="3678869" cy="3158700"/>
          </a:xfrm>
        </p:spPr>
        <p:txBody>
          <a:bodyPr/>
          <a:lstStyle/>
          <a:p>
            <a: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IoU: Tỉ lệ vùng giao/vùng hợp của ground truth bounding box và predicted bounding box </a:t>
            </a:r>
          </a:p>
          <a:p>
            <a:pPr marL="50800" indent="0">
              <a:buNone/>
            </a:pP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61687F98-5E77-4415-B5D5-81A760ADEF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20</a:t>
            </a:fld>
            <a:endParaRPr lang="en-GB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D41B0C60-18AC-4918-8133-FAC8FF8070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9181" y="1045075"/>
            <a:ext cx="4007644" cy="3219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954003"/>
      </p:ext>
    </p:extLst>
  </p:cSld>
  <p:clrMapOvr>
    <a:masterClrMapping/>
  </p:clrMapOvr>
  <p:transition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DCB6321-3162-437E-8D57-11FC851C6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ĐỘ ĐO AP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E34521CE-6C4A-4C8A-8C53-41CFC1A64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8786" y="1750799"/>
            <a:ext cx="7433619" cy="2547550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Chọn ngưỡng IoU </a:t>
            </a:r>
          </a:p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Tính TP, FP,FN 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IoU &gt;= threshold =&gt; TP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IoU &lt; threshold  =&gt; FP</a:t>
            </a:r>
          </a:p>
          <a:p>
            <a:pPr lvl="1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Các object không được nhận diện =&gt; FN 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BB24E487-DC27-4FB3-AA99-E8FFE3426E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0103013"/>
      </p:ext>
    </p:extLst>
  </p:cSld>
  <p:clrMapOvr>
    <a:masterClrMapping/>
  </p:clrMapOvr>
  <p:transition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F0B114DE-F617-4610-93A5-D81E91A03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ĐỘ ĐO AP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ADC23D24-317B-4023-AA01-E09AF8A906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22</a:t>
            </a:fld>
            <a:endParaRPr lang="en-GB"/>
          </a:p>
        </p:txBody>
      </p:sp>
      <p:sp>
        <p:nvSpPr>
          <p:cNvPr id="5" name="Hộp Văn bản 4">
            <a:extLst>
              <a:ext uri="{FF2B5EF4-FFF2-40B4-BE49-F238E27FC236}">
                <a16:creationId xmlns:a16="http://schemas.microsoft.com/office/drawing/2014/main" id="{75DC555D-9DB5-4E10-A560-AA6499C4E423}"/>
              </a:ext>
            </a:extLst>
          </p:cNvPr>
          <p:cNvSpPr txBox="1"/>
          <p:nvPr/>
        </p:nvSpPr>
        <p:spPr>
          <a:xfrm>
            <a:off x="900112" y="1628281"/>
            <a:ext cx="71896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800">
                <a:solidFill>
                  <a:srgbClr val="11445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Precision, Recall</a:t>
            </a:r>
          </a:p>
          <a:p>
            <a:r>
              <a:rPr lang="en-US" sz="2800">
                <a:solidFill>
                  <a:srgbClr val="11445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Hình ảnh 5">
            <a:extLst>
              <a:ext uri="{FF2B5EF4-FFF2-40B4-BE49-F238E27FC236}">
                <a16:creationId xmlns:a16="http://schemas.microsoft.com/office/drawing/2014/main" id="{FD47D10E-E21D-4AF4-9334-821FD6A5B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1099" y="2465943"/>
            <a:ext cx="5187452" cy="177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91810"/>
      </p:ext>
    </p:extLst>
  </p:cSld>
  <p:clrMapOvr>
    <a:masterClrMapping/>
  </p:clrMapOvr>
  <p:transition>
    <p:fade thruBlk="1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E6B9C08D-9E2A-42B9-91D2-58CAA80B0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ĐỘ ĐO AP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A872A708-A448-4E96-B8F8-A77F7768B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6019" y="1367225"/>
            <a:ext cx="7540800" cy="3158700"/>
          </a:xfrm>
        </p:spPr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AP ( Average Precision)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CFBFFC02-B205-4EFF-802F-DCDDCFE1F8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23</a:t>
            </a:fld>
            <a:endParaRPr lang="en-GB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37D21B31-A516-4A3D-90DA-213E1DE4A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3574" y="1843089"/>
            <a:ext cx="5202570" cy="2504244"/>
          </a:xfrm>
          <a:prstGeom prst="rect">
            <a:avLst/>
          </a:prstGeom>
        </p:spPr>
      </p:pic>
      <p:pic>
        <p:nvPicPr>
          <p:cNvPr id="6" name="Hình ảnh 5">
            <a:extLst>
              <a:ext uri="{FF2B5EF4-FFF2-40B4-BE49-F238E27FC236}">
                <a16:creationId xmlns:a16="http://schemas.microsoft.com/office/drawing/2014/main" id="{2FE8F633-19BE-4B16-ADF8-AB20B0DF5D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13" y="2183681"/>
            <a:ext cx="2731890" cy="2797719"/>
          </a:xfrm>
          <a:prstGeom prst="rect">
            <a:avLst/>
          </a:prstGeom>
        </p:spPr>
      </p:pic>
      <p:sp>
        <p:nvSpPr>
          <p:cNvPr id="7" name="Hộp Văn bản 6">
            <a:extLst>
              <a:ext uri="{FF2B5EF4-FFF2-40B4-BE49-F238E27FC236}">
                <a16:creationId xmlns:a16="http://schemas.microsoft.com/office/drawing/2014/main" id="{85196F02-050A-472A-B22F-803AEC6B99DD}"/>
              </a:ext>
            </a:extLst>
          </p:cNvPr>
          <p:cNvSpPr txBox="1"/>
          <p:nvPr/>
        </p:nvSpPr>
        <p:spPr>
          <a:xfrm>
            <a:off x="1378744" y="1900238"/>
            <a:ext cx="13573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  </a:t>
            </a:r>
            <a:r>
              <a:rPr lang="en-US">
                <a:solidFill>
                  <a:srgbClr val="2D5A68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Ranking</a:t>
            </a:r>
            <a:endParaRPr lang="en-US">
              <a:solidFill>
                <a:srgbClr val="2D5A68"/>
              </a:solidFill>
            </a:endParaRPr>
          </a:p>
        </p:txBody>
      </p:sp>
      <p:pic>
        <p:nvPicPr>
          <p:cNvPr id="9" name="Hình ảnh 8">
            <a:extLst>
              <a:ext uri="{FF2B5EF4-FFF2-40B4-BE49-F238E27FC236}">
                <a16:creationId xmlns:a16="http://schemas.microsoft.com/office/drawing/2014/main" id="{718D41F7-12A2-4C20-A7DB-483120A5E0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4851" y="4205465"/>
            <a:ext cx="3336131" cy="803594"/>
          </a:xfrm>
          <a:prstGeom prst="rect">
            <a:avLst/>
          </a:prstGeom>
        </p:spPr>
      </p:pic>
      <p:sp>
        <p:nvSpPr>
          <p:cNvPr id="10" name="Hộp Văn bản 9">
            <a:extLst>
              <a:ext uri="{FF2B5EF4-FFF2-40B4-BE49-F238E27FC236}">
                <a16:creationId xmlns:a16="http://schemas.microsoft.com/office/drawing/2014/main" id="{AC4E71B6-7F4B-41D6-A17A-C799F2E0F868}"/>
              </a:ext>
            </a:extLst>
          </p:cNvPr>
          <p:cNvSpPr txBox="1"/>
          <p:nvPr/>
        </p:nvSpPr>
        <p:spPr>
          <a:xfrm>
            <a:off x="3637328" y="4237930"/>
            <a:ext cx="934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lang="en-US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2890535551"/>
      </p:ext>
    </p:extLst>
  </p:cSld>
  <p:clrMapOvr>
    <a:masterClrMapping/>
  </p:clrMapOvr>
  <p:transition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5930074B-7CF3-4F56-A6CF-E51E018F1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</a:p>
        </p:txBody>
      </p:sp>
      <p:sp>
        <p:nvSpPr>
          <p:cNvPr id="3" name="Chỗ dành sẵn cho Văn bản 2">
            <a:extLst>
              <a:ext uri="{FF2B5EF4-FFF2-40B4-BE49-F238E27FC236}">
                <a16:creationId xmlns:a16="http://schemas.microsoft.com/office/drawing/2014/main" id="{AA589397-25D2-4528-954C-DE2C0471EC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Trung bình sai số tuyệt đối của kết quả thực so với kết quả dự đoán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D6D60616-A9C4-47A0-8007-73BB7670922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24</a:t>
            </a:fld>
            <a:endParaRPr lang="en-GB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3B541182-0FB6-400A-BD11-BB2698B01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6249" y="2878937"/>
            <a:ext cx="3811501" cy="119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894836"/>
      </p:ext>
    </p:extLst>
  </p:cSld>
  <p:clrMapOvr>
    <a:masterClrMapping/>
  </p:clrMapOvr>
  <p:transition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8B76626B-EF03-412D-B3F2-783B2AF41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E83EB430-6CAB-4620-AD76-955CA80918F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25</a:t>
            </a:fld>
            <a:endParaRPr lang="en-GB"/>
          </a:p>
        </p:txBody>
      </p:sp>
      <p:pic>
        <p:nvPicPr>
          <p:cNvPr id="12" name="Hình ảnh 11" descr="Ảnh có chứa tối, bầu trời đêm&#10;&#10;Mô tả được tạo tự động">
            <a:extLst>
              <a:ext uri="{FF2B5EF4-FFF2-40B4-BE49-F238E27FC236}">
                <a16:creationId xmlns:a16="http://schemas.microsoft.com/office/drawing/2014/main" id="{AB9A34DF-5BDA-4783-82A9-535FE65C5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211" y="1612576"/>
            <a:ext cx="4865208" cy="2794637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2F717DFC-1698-4B31-8004-38191CF832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238" y="1612576"/>
            <a:ext cx="4068016" cy="2794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500984"/>
      </p:ext>
    </p:extLst>
  </p:cSld>
  <p:clrMapOvr>
    <a:masterClrMapping/>
  </p:clrMapOvr>
  <p:transition>
    <p:fade thruBlk="1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CC4918EB-9325-4209-9888-5404572D9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960DB596-04C2-47F8-A51C-DFD70D59BE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26</a:t>
            </a:fld>
            <a:endParaRPr lang="en-GB"/>
          </a:p>
        </p:txBody>
      </p:sp>
      <p:pic>
        <p:nvPicPr>
          <p:cNvPr id="10" name="Hình ảnh 9">
            <a:extLst>
              <a:ext uri="{FF2B5EF4-FFF2-40B4-BE49-F238E27FC236}">
                <a16:creationId xmlns:a16="http://schemas.microsoft.com/office/drawing/2014/main" id="{A49252A6-1C7C-4F37-B909-8B886CA542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029" y="1780030"/>
            <a:ext cx="4691615" cy="2832745"/>
          </a:xfrm>
          <a:prstGeom prst="rect">
            <a:avLst/>
          </a:prstGeom>
        </p:spPr>
      </p:pic>
      <p:pic>
        <p:nvPicPr>
          <p:cNvPr id="12" name="Hình ảnh 11" descr="Ảnh có chứa xanh lục&#10;&#10;Mô tả được tạo tự động">
            <a:extLst>
              <a:ext uri="{FF2B5EF4-FFF2-40B4-BE49-F238E27FC236}">
                <a16:creationId xmlns:a16="http://schemas.microsoft.com/office/drawing/2014/main" id="{BAD6A43A-86DD-4523-905A-8CF7F0E50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194" y="1618271"/>
            <a:ext cx="3271838" cy="3201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044119"/>
      </p:ext>
    </p:extLst>
  </p:cSld>
  <p:clrMapOvr>
    <a:masterClrMapping/>
  </p:clrMapOvr>
  <p:transition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10CF233-4B73-4AAD-9836-F018BB24C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5DF03620-08B4-40AD-BADC-B0D34D537D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27</a:t>
            </a:fld>
            <a:endParaRPr lang="en-GB"/>
          </a:p>
        </p:txBody>
      </p:sp>
      <p:pic>
        <p:nvPicPr>
          <p:cNvPr id="8" name="Hình ảnh 7" descr="Ảnh có chứa trong nhà, sàn&#10;&#10;Mô tả được tạo tự động">
            <a:extLst>
              <a:ext uri="{FF2B5EF4-FFF2-40B4-BE49-F238E27FC236}">
                <a16:creationId xmlns:a16="http://schemas.microsoft.com/office/drawing/2014/main" id="{02D73373-9118-4A6A-8EF6-6CF4C0301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50" y="1986655"/>
            <a:ext cx="4591325" cy="2832745"/>
          </a:xfrm>
          <a:prstGeom prst="rect">
            <a:avLst/>
          </a:prstGeom>
        </p:spPr>
      </p:pic>
      <p:pic>
        <p:nvPicPr>
          <p:cNvPr id="10" name="Hình ảnh 9" descr="Ảnh có chứa văn bản, xanh lục, trong nhà, sáng&#10;&#10;Mô tả được tạo tự động">
            <a:extLst>
              <a:ext uri="{FF2B5EF4-FFF2-40B4-BE49-F238E27FC236}">
                <a16:creationId xmlns:a16="http://schemas.microsoft.com/office/drawing/2014/main" id="{5DA7CFC5-7CDE-4697-88B8-385A116730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54825" y="1779234"/>
            <a:ext cx="4763585" cy="309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115320"/>
      </p:ext>
    </p:extLst>
  </p:cSld>
  <p:clrMapOvr>
    <a:masterClrMapping/>
  </p:clrMapOvr>
  <p:transition>
    <p:fade thruBlk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FBE0EA0-32EC-4D35-8BAB-2C294321F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E6819EFD-4790-4CC4-B87C-43AF0FE4DE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28</a:t>
            </a:fld>
            <a:endParaRPr lang="en-GB"/>
          </a:p>
        </p:txBody>
      </p:sp>
      <p:pic>
        <p:nvPicPr>
          <p:cNvPr id="6" name="Hình ảnh 5" descr="Ảnh có chứa văn bản, trong nhà, sàn&#10;&#10;Mô tả được tạo tự động">
            <a:extLst>
              <a:ext uri="{FF2B5EF4-FFF2-40B4-BE49-F238E27FC236}">
                <a16:creationId xmlns:a16="http://schemas.microsoft.com/office/drawing/2014/main" id="{A731118E-CA73-4F67-8B56-464A8A8C50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635" y="1780030"/>
            <a:ext cx="4026366" cy="2832745"/>
          </a:xfrm>
          <a:prstGeom prst="rect">
            <a:avLst/>
          </a:prstGeom>
        </p:spPr>
      </p:pic>
      <p:pic>
        <p:nvPicPr>
          <p:cNvPr id="10" name="Hình ảnh 9" descr="Ảnh có chứa văn bản, tối&#10;&#10;Mô tả được tạo tự động">
            <a:extLst>
              <a:ext uri="{FF2B5EF4-FFF2-40B4-BE49-F238E27FC236}">
                <a16:creationId xmlns:a16="http://schemas.microsoft.com/office/drawing/2014/main" id="{78835BEF-9384-4BA6-951C-6F655B98B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895" y="1868949"/>
            <a:ext cx="4763585" cy="265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309717"/>
      </p:ext>
    </p:extLst>
  </p:cSld>
  <p:clrMapOvr>
    <a:masterClrMapping/>
  </p:clrMapOvr>
  <p:transition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369D972C-9F72-420A-89BD-E02674295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MAE</a:t>
            </a: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711948C5-7035-49ED-A8A1-B9FF6D1FD96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29</a:t>
            </a:fld>
            <a:endParaRPr lang="en-GB"/>
          </a:p>
        </p:txBody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39ECBEA8-68E0-4B08-B7C2-3DF4188C0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050" y="1630982"/>
            <a:ext cx="5904021" cy="340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99640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CB5A3-C3CA-4821-A63C-6F5A78609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VẤN ĐỀ THỰC TẾ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52AE2B-5245-4162-AFE7-E2EB7B9959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Theo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chỉ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phủ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dân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tránh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tụ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ở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nơi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đông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giữ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2m.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5472E3-A9D7-4896-B8C0-6DB7A8CDF9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1560397"/>
      </p:ext>
    </p:extLst>
  </p:cSld>
  <p:clrMapOvr>
    <a:masterClrMapping/>
  </p:clrMapOvr>
  <p:transition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ctrTitle"/>
          </p:nvPr>
        </p:nvSpPr>
        <p:spPr>
          <a:xfrm>
            <a:off x="4113600" y="242455"/>
            <a:ext cx="4505700" cy="45253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ỨNG DỤNG</a:t>
            </a:r>
          </a:p>
        </p:txBody>
      </p:sp>
      <p:sp>
        <p:nvSpPr>
          <p:cNvPr id="148" name="Google Shape;148;p16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dirty="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4</a:t>
            </a:r>
          </a:p>
        </p:txBody>
      </p:sp>
      <p:sp>
        <p:nvSpPr>
          <p:cNvPr id="149" name="Google Shape;149;p16"/>
          <p:cNvSpPr txBox="1">
            <a:spLocks noGrp="1"/>
          </p:cNvSpPr>
          <p:nvPr>
            <p:ph type="sldNum" idx="12"/>
          </p:nvPr>
        </p:nvSpPr>
        <p:spPr>
          <a:xfrm>
            <a:off x="-50800" y="4768215"/>
            <a:ext cx="535305" cy="375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800"/>
              <a:t>30</a:t>
            </a:fld>
            <a:endParaRPr lang="en-GB" sz="1800"/>
          </a:p>
        </p:txBody>
      </p:sp>
    </p:spTree>
  </p:cSld>
  <p:clrMapOvr>
    <a:masterClrMapping/>
  </p:clrMapOvr>
  <p:transition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 web flask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31</a:t>
            </a:fld>
            <a:endParaRPr lang="en-GB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027160" cy="530606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74;p25"/>
          <p:cNvSpPr/>
          <p:nvPr/>
        </p:nvSpPr>
        <p:spPr>
          <a:xfrm rot="10800000">
            <a:off x="2018608" y="3017494"/>
            <a:ext cx="878205" cy="94234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3" y="0"/>
                </a:moveTo>
                <a:lnTo>
                  <a:pt x="120000" y="25565"/>
                </a:lnTo>
                <a:lnTo>
                  <a:pt x="120000" y="120000"/>
                </a:lnTo>
                <a:lnTo>
                  <a:pt x="313" y="105130"/>
                </a:lnTo>
                <a:cubicBezTo>
                  <a:pt x="499" y="70173"/>
                  <a:pt x="-152" y="34956"/>
                  <a:pt x="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9" name="Google Shape;266;p25">
            <a:hlinkClick r:id="" action="ppaction://noaction"/>
          </p:cNvPr>
          <p:cNvSpPr/>
          <p:nvPr/>
        </p:nvSpPr>
        <p:spPr>
          <a:xfrm>
            <a:off x="3729356" y="3034992"/>
            <a:ext cx="3249295" cy="749935"/>
          </a:xfrm>
          <a:prstGeom prst="homePlate">
            <a:avLst>
              <a:gd name="adj" fmla="val 3544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" name="Google Shape;269;p25">
            <a:hlinkClick r:id="" action="ppaction://noaction"/>
          </p:cNvPr>
          <p:cNvSpPr/>
          <p:nvPr/>
        </p:nvSpPr>
        <p:spPr>
          <a:xfrm>
            <a:off x="3796615" y="1540699"/>
            <a:ext cx="3691768" cy="749935"/>
          </a:xfrm>
          <a:prstGeom prst="homePlate">
            <a:avLst>
              <a:gd name="adj" fmla="val 35440"/>
            </a:avLst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6" name="Google Shape;273;p25"/>
          <p:cNvSpPr/>
          <p:nvPr/>
        </p:nvSpPr>
        <p:spPr>
          <a:xfrm rot="10800000" flipH="1">
            <a:off x="2841424" y="3048410"/>
            <a:ext cx="886460" cy="93916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277" y="0"/>
                </a:moveTo>
                <a:lnTo>
                  <a:pt x="120000" y="25882"/>
                </a:lnTo>
                <a:lnTo>
                  <a:pt x="120000" y="120000"/>
                </a:lnTo>
                <a:lnTo>
                  <a:pt x="0" y="105098"/>
                </a:lnTo>
                <a:cubicBezTo>
                  <a:pt x="184" y="70065"/>
                  <a:pt x="92" y="35032"/>
                  <a:pt x="27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" name="Rectangle 2">
            <a:hlinkClick r:id="" action="ppaction://noaction"/>
          </p:cNvPr>
          <p:cNvSpPr/>
          <p:nvPr/>
        </p:nvSpPr>
        <p:spPr>
          <a:xfrm>
            <a:off x="3875249" y="800244"/>
            <a:ext cx="3944142" cy="745277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Google Shape;312;p25"/>
          <p:cNvSpPr txBox="1">
            <a:spLocks noGrp="1"/>
          </p:cNvSpPr>
          <p:nvPr>
            <p:ph type="sldNum" idx="12"/>
          </p:nvPr>
        </p:nvSpPr>
        <p:spPr>
          <a:xfrm>
            <a:off x="-51050" y="376784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800"/>
              <a:t>4</a:t>
            </a:fld>
            <a:endParaRPr lang="en-GB" sz="1800"/>
          </a:p>
        </p:txBody>
      </p:sp>
      <p:sp>
        <p:nvSpPr>
          <p:cNvPr id="191" name="Google Shape;267;p25">
            <a:hlinkClick r:id="" action="ppaction://noaction"/>
          </p:cNvPr>
          <p:cNvSpPr/>
          <p:nvPr/>
        </p:nvSpPr>
        <p:spPr>
          <a:xfrm>
            <a:off x="3780133" y="2286241"/>
            <a:ext cx="5125085" cy="749935"/>
          </a:xfrm>
          <a:prstGeom prst="homePlate">
            <a:avLst>
              <a:gd name="adj" fmla="val 35440"/>
            </a:avLst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2" name="Google Shape;268;p25">
            <a:hlinkClick r:id="" action="ppaction://noaction"/>
          </p:cNvPr>
          <p:cNvSpPr/>
          <p:nvPr/>
        </p:nvSpPr>
        <p:spPr>
          <a:xfrm>
            <a:off x="3759200" y="1541780"/>
            <a:ext cx="3921760" cy="749935"/>
          </a:xfrm>
          <a:prstGeom prst="homePlate">
            <a:avLst>
              <a:gd name="adj" fmla="val 35440"/>
            </a:avLst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3" name="Google Shape;269;p25">
            <a:hlinkClick r:id="" action="ppaction://noaction"/>
          </p:cNvPr>
          <p:cNvSpPr/>
          <p:nvPr/>
        </p:nvSpPr>
        <p:spPr>
          <a:xfrm>
            <a:off x="3759200" y="792222"/>
            <a:ext cx="4523069" cy="749935"/>
          </a:xfrm>
          <a:prstGeom prst="homePlate">
            <a:avLst>
              <a:gd name="adj" fmla="val 35440"/>
            </a:avLst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4" name="Google Shape;270;p25"/>
          <p:cNvSpPr/>
          <p:nvPr/>
        </p:nvSpPr>
        <p:spPr>
          <a:xfrm>
            <a:off x="2898297" y="595475"/>
            <a:ext cx="882600" cy="95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3" y="0"/>
                </a:moveTo>
                <a:lnTo>
                  <a:pt x="120000" y="25236"/>
                </a:lnTo>
                <a:lnTo>
                  <a:pt x="120000" y="120000"/>
                </a:lnTo>
                <a:lnTo>
                  <a:pt x="311" y="103519"/>
                </a:lnTo>
                <a:cubicBezTo>
                  <a:pt x="497" y="69012"/>
                  <a:pt x="-151" y="34506"/>
                  <a:pt x="33" y="0"/>
                </a:cubicBezTo>
                <a:close/>
              </a:path>
            </a:pathLst>
          </a:custGeom>
          <a:solidFill>
            <a:srgbClr val="87AF6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5" name="Google Shape;271;p25"/>
          <p:cNvSpPr/>
          <p:nvPr/>
        </p:nvSpPr>
        <p:spPr>
          <a:xfrm>
            <a:off x="2892403" y="1414337"/>
            <a:ext cx="888600" cy="88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52" y="0"/>
                </a:moveTo>
                <a:lnTo>
                  <a:pt x="120000" y="17302"/>
                </a:lnTo>
                <a:lnTo>
                  <a:pt x="120000" y="119999"/>
                </a:lnTo>
                <a:lnTo>
                  <a:pt x="0" y="120000"/>
                </a:lnTo>
                <a:cubicBezTo>
                  <a:pt x="184" y="79999"/>
                  <a:pt x="368" y="40000"/>
                  <a:pt x="552" y="0"/>
                </a:cubicBezTo>
                <a:close/>
              </a:path>
            </a:pathLst>
          </a:custGeom>
          <a:solidFill>
            <a:srgbClr val="0F3D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6" name="Google Shape;272;p25"/>
          <p:cNvSpPr/>
          <p:nvPr/>
        </p:nvSpPr>
        <p:spPr>
          <a:xfrm rot="10800000" flipH="1">
            <a:off x="2892221" y="2290697"/>
            <a:ext cx="888900" cy="876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77" y="0"/>
                </a:moveTo>
                <a:lnTo>
                  <a:pt x="120000" y="17383"/>
                </a:lnTo>
                <a:lnTo>
                  <a:pt x="120000" y="120000"/>
                </a:lnTo>
                <a:lnTo>
                  <a:pt x="24" y="120000"/>
                </a:lnTo>
                <a:cubicBezTo>
                  <a:pt x="-159" y="80000"/>
                  <a:pt x="761" y="40000"/>
                  <a:pt x="577" y="0"/>
                </a:cubicBezTo>
                <a:close/>
              </a:path>
            </a:pathLst>
          </a:custGeom>
          <a:solidFill>
            <a:srgbClr val="2E6E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9" name="Google Shape;275;p25"/>
          <p:cNvSpPr/>
          <p:nvPr/>
        </p:nvSpPr>
        <p:spPr>
          <a:xfrm flipH="1">
            <a:off x="2018279" y="1410241"/>
            <a:ext cx="882900" cy="876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80" y="0"/>
                </a:moveTo>
                <a:lnTo>
                  <a:pt x="120000" y="17383"/>
                </a:lnTo>
                <a:lnTo>
                  <a:pt x="120000" y="120000"/>
                </a:lnTo>
                <a:lnTo>
                  <a:pt x="80" y="119999"/>
                </a:lnTo>
                <a:cubicBezTo>
                  <a:pt x="-197" y="79999"/>
                  <a:pt x="358" y="40000"/>
                  <a:pt x="80" y="0"/>
                </a:cubicBezTo>
                <a:close/>
              </a:path>
            </a:pathLst>
          </a:custGeom>
          <a:solidFill>
            <a:srgbClr val="1657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0" name="Google Shape;276;p25"/>
          <p:cNvSpPr/>
          <p:nvPr/>
        </p:nvSpPr>
        <p:spPr>
          <a:xfrm flipH="1">
            <a:off x="2016085" y="597522"/>
            <a:ext cx="886800" cy="93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3" y="0"/>
                </a:moveTo>
                <a:lnTo>
                  <a:pt x="120000" y="25359"/>
                </a:lnTo>
                <a:lnTo>
                  <a:pt x="120000" y="120000"/>
                </a:lnTo>
                <a:lnTo>
                  <a:pt x="310" y="104052"/>
                </a:lnTo>
                <a:cubicBezTo>
                  <a:pt x="495" y="69019"/>
                  <a:pt x="-151" y="35032"/>
                  <a:pt x="33" y="0"/>
                </a:cubicBezTo>
                <a:close/>
              </a:path>
            </a:pathLst>
          </a:custGeom>
          <a:solidFill>
            <a:srgbClr val="94BF6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1" name="Google Shape;277;p25"/>
          <p:cNvSpPr/>
          <p:nvPr/>
        </p:nvSpPr>
        <p:spPr>
          <a:xfrm rot="10800000">
            <a:off x="2021437" y="2286408"/>
            <a:ext cx="877500" cy="872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120000"/>
                </a:moveTo>
                <a:lnTo>
                  <a:pt x="54" y="120000"/>
                </a:lnTo>
                <a:cubicBezTo>
                  <a:pt x="240" y="79812"/>
                  <a:pt x="-132" y="40187"/>
                  <a:pt x="53" y="0"/>
                </a:cubicBezTo>
                <a:lnTo>
                  <a:pt x="120000" y="16766"/>
                </a:lnTo>
                <a:close/>
              </a:path>
            </a:pathLst>
          </a:custGeom>
          <a:solidFill>
            <a:srgbClr val="3B8D6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2" name="Google Shape;278;p25"/>
          <p:cNvSpPr/>
          <p:nvPr/>
        </p:nvSpPr>
        <p:spPr>
          <a:xfrm>
            <a:off x="1991767" y="672678"/>
            <a:ext cx="477520" cy="40995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5785"/>
                </a:moveTo>
                <a:lnTo>
                  <a:pt x="0" y="3719"/>
                </a:lnTo>
                <a:lnTo>
                  <a:pt x="120000" y="0"/>
                </a:lnTo>
                <a:lnTo>
                  <a:pt x="120000" y="120000"/>
                </a:lnTo>
                <a:lnTo>
                  <a:pt x="0" y="115785"/>
                </a:lnTo>
                <a:close/>
              </a:path>
            </a:pathLst>
          </a:custGeom>
          <a:gradFill>
            <a:gsLst>
              <a:gs pos="0">
                <a:srgbClr val="FFFFFF">
                  <a:alpha val="9803"/>
                </a:srgbClr>
              </a:gs>
              <a:gs pos="100000">
                <a:srgbClr val="FFFFFF">
                  <a:alpha val="24705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04" name="Google Shape;280;p25"/>
          <p:cNvCxnSpPr/>
          <p:nvPr/>
        </p:nvCxnSpPr>
        <p:spPr>
          <a:xfrm>
            <a:off x="4475989" y="965673"/>
            <a:ext cx="0" cy="39300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5" name="Google Shape;281;p25"/>
          <p:cNvSpPr txBox="1"/>
          <p:nvPr/>
        </p:nvSpPr>
        <p:spPr>
          <a:xfrm>
            <a:off x="4531995" y="950595"/>
            <a:ext cx="3148965" cy="445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ea typeface="Nixie One" panose="02000503080000020004"/>
                <a:cs typeface="Times New Roman" panose="02020603050405020304" pitchFamily="18" charset="0"/>
                <a:sym typeface="Nixie One" panose="02000503080000020004"/>
              </a:rPr>
              <a:t>GIỚI THIỆU YOLOV4</a:t>
            </a:r>
          </a:p>
        </p:txBody>
      </p:sp>
      <p:cxnSp>
        <p:nvCxnSpPr>
          <p:cNvPr id="207" name="Google Shape;283;p25"/>
          <p:cNvCxnSpPr/>
          <p:nvPr/>
        </p:nvCxnSpPr>
        <p:spPr>
          <a:xfrm>
            <a:off x="4475988" y="1703443"/>
            <a:ext cx="0" cy="39300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8" name="Google Shape;284;p25"/>
          <p:cNvSpPr txBox="1"/>
          <p:nvPr/>
        </p:nvSpPr>
        <p:spPr>
          <a:xfrm>
            <a:off x="4531995" y="1765935"/>
            <a:ext cx="3287395" cy="386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ea typeface="Nixie One" panose="02000503080000020004"/>
                <a:cs typeface="Times New Roman" panose="02020603050405020304" pitchFamily="18" charset="0"/>
                <a:sym typeface="Nixie One" panose="02000503080000020004"/>
              </a:rPr>
              <a:t>GIẢI QUYẾT BÀI TOÁN</a:t>
            </a:r>
          </a:p>
        </p:txBody>
      </p:sp>
      <p:cxnSp>
        <p:nvCxnSpPr>
          <p:cNvPr id="210" name="Google Shape;286;p25"/>
          <p:cNvCxnSpPr/>
          <p:nvPr/>
        </p:nvCxnSpPr>
        <p:spPr>
          <a:xfrm>
            <a:off x="4475988" y="2462469"/>
            <a:ext cx="0" cy="39300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1" name="Google Shape;287;p25"/>
          <p:cNvSpPr txBox="1"/>
          <p:nvPr/>
        </p:nvSpPr>
        <p:spPr>
          <a:xfrm>
            <a:off x="4531995" y="2462530"/>
            <a:ext cx="3938905" cy="4889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ea typeface="Nixie One" panose="02000503080000020004"/>
                <a:cs typeface="Times New Roman" panose="02020603050405020304" pitchFamily="18" charset="0"/>
                <a:sym typeface="Nixie One" panose="02000503080000020004"/>
              </a:rPr>
              <a:t>ĐÁNH GIÁ PHƯƠNG PHÁP</a:t>
            </a:r>
          </a:p>
        </p:txBody>
      </p:sp>
      <p:cxnSp>
        <p:nvCxnSpPr>
          <p:cNvPr id="213" name="Google Shape;289;p25"/>
          <p:cNvCxnSpPr/>
          <p:nvPr/>
        </p:nvCxnSpPr>
        <p:spPr>
          <a:xfrm>
            <a:off x="4475986" y="3193061"/>
            <a:ext cx="0" cy="39300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4" name="Google Shape;290;p25"/>
          <p:cNvSpPr txBox="1"/>
          <p:nvPr/>
        </p:nvSpPr>
        <p:spPr>
          <a:xfrm>
            <a:off x="4531995" y="3166745"/>
            <a:ext cx="3720465" cy="5168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ea typeface="Nixie One" panose="02000503080000020004"/>
                <a:cs typeface="Times New Roman" panose="02020603050405020304" pitchFamily="18" charset="0"/>
                <a:sym typeface="Nixie One" panose="02000503080000020004"/>
              </a:rPr>
              <a:t>DEMO ỨNG DỤNG</a:t>
            </a:r>
          </a:p>
        </p:txBody>
      </p:sp>
      <p:sp>
        <p:nvSpPr>
          <p:cNvPr id="215" name="Google Shape;291;p25"/>
          <p:cNvSpPr/>
          <p:nvPr/>
        </p:nvSpPr>
        <p:spPr>
          <a:xfrm flipH="1">
            <a:off x="3787140" y="793115"/>
            <a:ext cx="88900" cy="37973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5785"/>
                </a:moveTo>
                <a:lnTo>
                  <a:pt x="0" y="3719"/>
                </a:lnTo>
                <a:lnTo>
                  <a:pt x="120000" y="0"/>
                </a:lnTo>
                <a:lnTo>
                  <a:pt x="120000" y="120000"/>
                </a:lnTo>
                <a:lnTo>
                  <a:pt x="0" y="115785"/>
                </a:lnTo>
                <a:close/>
              </a:path>
            </a:pathLst>
          </a:custGeom>
          <a:gradFill>
            <a:gsLst>
              <a:gs pos="0">
                <a:srgbClr val="FFFFFF">
                  <a:alpha val="9803"/>
                </a:srgbClr>
              </a:gs>
              <a:gs pos="100000">
                <a:srgbClr val="FFFFFF">
                  <a:alpha val="24705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35" name="Text Box 234"/>
          <p:cNvSpPr txBox="1"/>
          <p:nvPr/>
        </p:nvSpPr>
        <p:spPr>
          <a:xfrm>
            <a:off x="3094355" y="942975"/>
            <a:ext cx="4902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329" name="Text Box 328"/>
          <p:cNvSpPr txBox="1"/>
          <p:nvPr/>
        </p:nvSpPr>
        <p:spPr>
          <a:xfrm>
            <a:off x="3154680" y="1692275"/>
            <a:ext cx="4013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331" name="Text Box 330"/>
          <p:cNvSpPr txBox="1"/>
          <p:nvPr/>
        </p:nvSpPr>
        <p:spPr>
          <a:xfrm>
            <a:off x="3159760" y="2474595"/>
            <a:ext cx="3962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332" name="Text Box 331"/>
          <p:cNvSpPr txBox="1"/>
          <p:nvPr/>
        </p:nvSpPr>
        <p:spPr>
          <a:xfrm>
            <a:off x="3201035" y="3200400"/>
            <a:ext cx="3117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12" name="Text Box 11"/>
          <p:cNvSpPr txBox="1"/>
          <p:nvPr/>
        </p:nvSpPr>
        <p:spPr>
          <a:xfrm>
            <a:off x="3202940" y="3964940"/>
            <a:ext cx="3136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14" name="Text Box 13"/>
          <p:cNvSpPr txBox="1"/>
          <p:nvPr/>
        </p:nvSpPr>
        <p:spPr>
          <a:xfrm>
            <a:off x="4499091" y="3847564"/>
            <a:ext cx="2479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 NHƯỢC ĐIỂM VÀ CẢI TIẾN ỨNG DỤNG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4467225" y="3970020"/>
            <a:ext cx="0" cy="38544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DAC35-4B5C-4D80-8209-5B689A588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YOLOV4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46245-6EF5-469C-99DC-0BA764DC75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 (Yolo only look once)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CNN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này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kể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cũng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tốc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Lí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Yolo: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cao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realtime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đối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tượng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lần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chạy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CEC9C7-DA5A-41E5-A0F8-949E361B6D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722052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67345-A2ED-4F01-972E-A18B07CAC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YOLOV4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F3496-9A20-4BF8-B5C8-C877F9312E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8D5722-8A16-411F-B0CC-3EAD92DB15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6</a:t>
            </a:fld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1893951-3192-4D14-8026-B6D70460D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771" y="1390595"/>
            <a:ext cx="7987133" cy="386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262578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67345-A2ED-4F01-972E-A18B07CAC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GIỚI THIỆU YOLOV4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F3496-9A20-4BF8-B5C8-C877F9312E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YOLOv4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loạt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YOLOv3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cài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fork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darknet.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trúc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YOLOv4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object detection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dễ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tiếp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cận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8D5722-8A16-411F-B0CC-3EAD92DB15C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588510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207FA-1909-4FC9-A919-55790CD03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Ý TƯỞNG YOLOV4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A85680-6312-4199-8904-B78D1E3DC1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E281D-9898-4BB3-B7D5-B19B86F234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mtClean="0"/>
              <a:t>8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504CCD2-0BA0-456F-99E1-133BF2158F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" y="1559425"/>
            <a:ext cx="8101038" cy="34602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9B2D73-2D64-4569-BC18-76F3A726DD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5575" y="3289549"/>
            <a:ext cx="3341461" cy="2210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110340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ctrTitle"/>
          </p:nvPr>
        </p:nvSpPr>
        <p:spPr>
          <a:xfrm>
            <a:off x="4113600" y="242455"/>
            <a:ext cx="4505700" cy="45253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GIẢI QUYẾT BÀI TOÁN</a:t>
            </a:r>
          </a:p>
        </p:txBody>
      </p:sp>
      <p:sp>
        <p:nvSpPr>
          <p:cNvPr id="148" name="Google Shape;148;p16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0" dirty="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2</a:t>
            </a:r>
          </a:p>
        </p:txBody>
      </p:sp>
      <p:sp>
        <p:nvSpPr>
          <p:cNvPr id="149" name="Google Shape;149;p16"/>
          <p:cNvSpPr txBox="1">
            <a:spLocks noGrp="1"/>
          </p:cNvSpPr>
          <p:nvPr>
            <p:ph type="sldNum" idx="12"/>
          </p:nvPr>
        </p:nvSpPr>
        <p:spPr>
          <a:xfrm>
            <a:off x="-50800" y="4768215"/>
            <a:ext cx="535305" cy="375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800"/>
              <a:t>9</a:t>
            </a:fld>
            <a:endParaRPr lang="en-GB" sz="1800"/>
          </a:p>
        </p:txBody>
      </p:sp>
    </p:spTree>
    <p:extLst>
      <p:ext uri="{BB962C8B-B14F-4D97-AF65-F5344CB8AC3E}">
        <p14:creationId xmlns:p14="http://schemas.microsoft.com/office/powerpoint/2010/main" val="3982622177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Warwi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477</Words>
  <Application>Microsoft Office PowerPoint</Application>
  <PresentationFormat>Trình chiếu Trên màn hình (16:9)</PresentationFormat>
  <Paragraphs>109</Paragraphs>
  <Slides>31</Slides>
  <Notes>4</Notes>
  <HiddenSlides>0</HiddenSlides>
  <MMClips>0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31</vt:i4>
      </vt:variant>
    </vt:vector>
  </HeadingPairs>
  <TitlesOfParts>
    <vt:vector size="37" baseType="lpstr">
      <vt:lpstr>Times New Roman</vt:lpstr>
      <vt:lpstr>Arial</vt:lpstr>
      <vt:lpstr>Nixie One</vt:lpstr>
      <vt:lpstr>Roboto Slab</vt:lpstr>
      <vt:lpstr>Wingdings</vt:lpstr>
      <vt:lpstr>Warwick template</vt:lpstr>
      <vt:lpstr>Bản trình bày PowerPoint</vt:lpstr>
      <vt:lpstr>THÀNH VIÊN</vt:lpstr>
      <vt:lpstr>VẤN ĐỀ THỰC TẾ</vt:lpstr>
      <vt:lpstr>Bản trình bày PowerPoint</vt:lpstr>
      <vt:lpstr>GIỚI THIỆU YOLOV4</vt:lpstr>
      <vt:lpstr>GIỚI THIỆU YOLOV4</vt:lpstr>
      <vt:lpstr>GIỚI THIỆU YOLOV4</vt:lpstr>
      <vt:lpstr> Ý TƯỞNG YOLOV4</vt:lpstr>
      <vt:lpstr>GIẢI QUYẾT BÀI TOÁN</vt:lpstr>
      <vt:lpstr>GIẢI QUYẾT BÀI TOÁN</vt:lpstr>
      <vt:lpstr>CHI TIẾT CÁC BƯỚC</vt:lpstr>
      <vt:lpstr>Minh họa</vt:lpstr>
      <vt:lpstr>PERSPECTIVE TRANSFORM</vt:lpstr>
      <vt:lpstr>PERSPECTIVE TRANSFORM</vt:lpstr>
      <vt:lpstr>Bản trình bày PowerPoint</vt:lpstr>
      <vt:lpstr>PERSPECTIVE TRANSFORM</vt:lpstr>
      <vt:lpstr>Perspective transform</vt:lpstr>
      <vt:lpstr>Chuyển đổi qua bird-eye-view</vt:lpstr>
      <vt:lpstr>ĐÁNH GIÁ MÔ HÌNH</vt:lpstr>
      <vt:lpstr>ĐỘ ĐO AP</vt:lpstr>
      <vt:lpstr>ĐỘ ĐO AP</vt:lpstr>
      <vt:lpstr>ĐỘ ĐO AP</vt:lpstr>
      <vt:lpstr>ĐỘ ĐO AP</vt:lpstr>
      <vt:lpstr>MAE</vt:lpstr>
      <vt:lpstr>MAE</vt:lpstr>
      <vt:lpstr>MAE</vt:lpstr>
      <vt:lpstr>MAE</vt:lpstr>
      <vt:lpstr>MAE</vt:lpstr>
      <vt:lpstr>MAE</vt:lpstr>
      <vt:lpstr>DEMO ỨNG DỤNG</vt:lpstr>
      <vt:lpstr>Demo web flask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Lê Phước Đạt</cp:lastModifiedBy>
  <cp:revision>86</cp:revision>
  <dcterms:created xsi:type="dcterms:W3CDTF">2019-11-20T11:27:00Z</dcterms:created>
  <dcterms:modified xsi:type="dcterms:W3CDTF">2021-06-23T03:21:10Z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1033-11.2.0.10152</vt:lpwstr>
  </property>
</Properties>
</file>